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9" r:id="rId10"/>
  </p:sldIdLst>
  <p:sldSz cx="16257588" cy="812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330468"/>
            <a:ext cx="12193191" cy="2830301"/>
          </a:xfrm>
        </p:spPr>
        <p:txBody>
          <a:bodyPr anchor="b"/>
          <a:lstStyle>
            <a:lvl1pPr algn="ctr">
              <a:defRPr sz="71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269916"/>
            <a:ext cx="12193191" cy="1962768"/>
          </a:xfrm>
        </p:spPr>
        <p:txBody>
          <a:bodyPr/>
          <a:lstStyle>
            <a:lvl1pPr marL="0" indent="0" algn="ctr">
              <a:buNone/>
              <a:defRPr sz="2845"/>
            </a:lvl1pPr>
            <a:lvl2pPr marL="541965" indent="0" algn="ctr">
              <a:buNone/>
              <a:defRPr sz="2371"/>
            </a:lvl2pPr>
            <a:lvl3pPr marL="1083930" indent="0" algn="ctr">
              <a:buNone/>
              <a:defRPr sz="2134"/>
            </a:lvl3pPr>
            <a:lvl4pPr marL="1625895" indent="0" algn="ctr">
              <a:buNone/>
              <a:defRPr sz="1897"/>
            </a:lvl4pPr>
            <a:lvl5pPr marL="2167860" indent="0" algn="ctr">
              <a:buNone/>
              <a:defRPr sz="1897"/>
            </a:lvl5pPr>
            <a:lvl6pPr marL="2709824" indent="0" algn="ctr">
              <a:buNone/>
              <a:defRPr sz="1897"/>
            </a:lvl6pPr>
            <a:lvl7pPr marL="3251789" indent="0" algn="ctr">
              <a:buNone/>
              <a:defRPr sz="1897"/>
            </a:lvl7pPr>
            <a:lvl8pPr marL="3793754" indent="0" algn="ctr">
              <a:buNone/>
              <a:defRPr sz="1897"/>
            </a:lvl8pPr>
            <a:lvl9pPr marL="4335719" indent="0" algn="ctr">
              <a:buNone/>
              <a:defRPr sz="18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3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32825"/>
            <a:ext cx="3505542" cy="688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32825"/>
            <a:ext cx="10313407" cy="6889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42" y="2026753"/>
            <a:ext cx="14022170" cy="3381682"/>
          </a:xfrm>
        </p:spPr>
        <p:txBody>
          <a:bodyPr anchor="b"/>
          <a:lstStyle>
            <a:lvl1pPr>
              <a:defRPr sz="71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242" y="5440427"/>
            <a:ext cx="14022170" cy="1778347"/>
          </a:xfrm>
        </p:spPr>
        <p:txBody>
          <a:bodyPr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541965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2pPr>
            <a:lvl3pPr marL="108393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625895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4pPr>
            <a:lvl5pPr marL="2167860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5pPr>
            <a:lvl6pPr marL="2709824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6pPr>
            <a:lvl7pPr marL="3251789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7pPr>
            <a:lvl8pPr marL="3793754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8pPr>
            <a:lvl9pPr marL="4335719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709" y="2164126"/>
            <a:ext cx="6909475" cy="5158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0404" y="2164126"/>
            <a:ext cx="6909475" cy="5158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432826"/>
            <a:ext cx="14022170" cy="1571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827" y="1992879"/>
            <a:ext cx="6877721" cy="976679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41965" indent="0">
              <a:buNone/>
              <a:defRPr sz="2371" b="1"/>
            </a:lvl2pPr>
            <a:lvl3pPr marL="1083930" indent="0">
              <a:buNone/>
              <a:defRPr sz="2134" b="1"/>
            </a:lvl3pPr>
            <a:lvl4pPr marL="1625895" indent="0">
              <a:buNone/>
              <a:defRPr sz="1897" b="1"/>
            </a:lvl4pPr>
            <a:lvl5pPr marL="2167860" indent="0">
              <a:buNone/>
              <a:defRPr sz="1897" b="1"/>
            </a:lvl5pPr>
            <a:lvl6pPr marL="2709824" indent="0">
              <a:buNone/>
              <a:defRPr sz="1897" b="1"/>
            </a:lvl6pPr>
            <a:lvl7pPr marL="3251789" indent="0">
              <a:buNone/>
              <a:defRPr sz="1897" b="1"/>
            </a:lvl7pPr>
            <a:lvl8pPr marL="3793754" indent="0">
              <a:buNone/>
              <a:defRPr sz="1897" b="1"/>
            </a:lvl8pPr>
            <a:lvl9pPr marL="4335719" indent="0">
              <a:buNone/>
              <a:defRPr sz="18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827" y="2969558"/>
            <a:ext cx="6877721" cy="4367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4" y="1992879"/>
            <a:ext cx="6911592" cy="976679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41965" indent="0">
              <a:buNone/>
              <a:defRPr sz="2371" b="1"/>
            </a:lvl2pPr>
            <a:lvl3pPr marL="1083930" indent="0">
              <a:buNone/>
              <a:defRPr sz="2134" b="1"/>
            </a:lvl3pPr>
            <a:lvl4pPr marL="1625895" indent="0">
              <a:buNone/>
              <a:defRPr sz="1897" b="1"/>
            </a:lvl4pPr>
            <a:lvl5pPr marL="2167860" indent="0">
              <a:buNone/>
              <a:defRPr sz="1897" b="1"/>
            </a:lvl5pPr>
            <a:lvl6pPr marL="2709824" indent="0">
              <a:buNone/>
              <a:defRPr sz="1897" b="1"/>
            </a:lvl6pPr>
            <a:lvl7pPr marL="3251789" indent="0">
              <a:buNone/>
              <a:defRPr sz="1897" b="1"/>
            </a:lvl7pPr>
            <a:lvl8pPr marL="3793754" indent="0">
              <a:buNone/>
              <a:defRPr sz="1897" b="1"/>
            </a:lvl8pPr>
            <a:lvl9pPr marL="4335719" indent="0">
              <a:buNone/>
              <a:defRPr sz="18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4" y="2969558"/>
            <a:ext cx="6911592" cy="4367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8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541972"/>
            <a:ext cx="5243495" cy="1896904"/>
          </a:xfrm>
        </p:spPr>
        <p:txBody>
          <a:bodyPr anchor="b"/>
          <a:lstStyle>
            <a:lvl1pPr>
              <a:defRPr sz="37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170511"/>
            <a:ext cx="8230404" cy="5777277"/>
          </a:xfrm>
        </p:spPr>
        <p:txBody>
          <a:bodyPr/>
          <a:lstStyle>
            <a:lvl1pPr>
              <a:defRPr sz="3793"/>
            </a:lvl1pPr>
            <a:lvl2pPr>
              <a:defRPr sz="3319"/>
            </a:lvl2pPr>
            <a:lvl3pPr>
              <a:defRPr sz="2845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438877"/>
            <a:ext cx="5243495" cy="4518320"/>
          </a:xfrm>
        </p:spPr>
        <p:txBody>
          <a:bodyPr/>
          <a:lstStyle>
            <a:lvl1pPr marL="0" indent="0">
              <a:buNone/>
              <a:defRPr sz="1897"/>
            </a:lvl1pPr>
            <a:lvl2pPr marL="541965" indent="0">
              <a:buNone/>
              <a:defRPr sz="1660"/>
            </a:lvl2pPr>
            <a:lvl3pPr marL="1083930" indent="0">
              <a:buNone/>
              <a:defRPr sz="1422"/>
            </a:lvl3pPr>
            <a:lvl4pPr marL="1625895" indent="0">
              <a:buNone/>
              <a:defRPr sz="1185"/>
            </a:lvl4pPr>
            <a:lvl5pPr marL="2167860" indent="0">
              <a:buNone/>
              <a:defRPr sz="1185"/>
            </a:lvl5pPr>
            <a:lvl6pPr marL="2709824" indent="0">
              <a:buNone/>
              <a:defRPr sz="1185"/>
            </a:lvl6pPr>
            <a:lvl7pPr marL="3251789" indent="0">
              <a:buNone/>
              <a:defRPr sz="1185"/>
            </a:lvl7pPr>
            <a:lvl8pPr marL="3793754" indent="0">
              <a:buNone/>
              <a:defRPr sz="1185"/>
            </a:lvl8pPr>
            <a:lvl9pPr marL="4335719" indent="0">
              <a:buNone/>
              <a:defRPr sz="11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4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541972"/>
            <a:ext cx="5243495" cy="1896904"/>
          </a:xfrm>
        </p:spPr>
        <p:txBody>
          <a:bodyPr anchor="b"/>
          <a:lstStyle>
            <a:lvl1pPr>
              <a:defRPr sz="37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170511"/>
            <a:ext cx="8230404" cy="5777277"/>
          </a:xfrm>
        </p:spPr>
        <p:txBody>
          <a:bodyPr anchor="t"/>
          <a:lstStyle>
            <a:lvl1pPr marL="0" indent="0">
              <a:buNone/>
              <a:defRPr sz="3793"/>
            </a:lvl1pPr>
            <a:lvl2pPr marL="541965" indent="0">
              <a:buNone/>
              <a:defRPr sz="3319"/>
            </a:lvl2pPr>
            <a:lvl3pPr marL="1083930" indent="0">
              <a:buNone/>
              <a:defRPr sz="2845"/>
            </a:lvl3pPr>
            <a:lvl4pPr marL="1625895" indent="0">
              <a:buNone/>
              <a:defRPr sz="2371"/>
            </a:lvl4pPr>
            <a:lvl5pPr marL="2167860" indent="0">
              <a:buNone/>
              <a:defRPr sz="2371"/>
            </a:lvl5pPr>
            <a:lvl6pPr marL="2709824" indent="0">
              <a:buNone/>
              <a:defRPr sz="2371"/>
            </a:lvl6pPr>
            <a:lvl7pPr marL="3251789" indent="0">
              <a:buNone/>
              <a:defRPr sz="2371"/>
            </a:lvl7pPr>
            <a:lvl8pPr marL="3793754" indent="0">
              <a:buNone/>
              <a:defRPr sz="2371"/>
            </a:lvl8pPr>
            <a:lvl9pPr marL="4335719" indent="0">
              <a:buNone/>
              <a:defRPr sz="237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438877"/>
            <a:ext cx="5243495" cy="4518320"/>
          </a:xfrm>
        </p:spPr>
        <p:txBody>
          <a:bodyPr/>
          <a:lstStyle>
            <a:lvl1pPr marL="0" indent="0">
              <a:buNone/>
              <a:defRPr sz="1897"/>
            </a:lvl1pPr>
            <a:lvl2pPr marL="541965" indent="0">
              <a:buNone/>
              <a:defRPr sz="1660"/>
            </a:lvl2pPr>
            <a:lvl3pPr marL="1083930" indent="0">
              <a:buNone/>
              <a:defRPr sz="1422"/>
            </a:lvl3pPr>
            <a:lvl4pPr marL="1625895" indent="0">
              <a:buNone/>
              <a:defRPr sz="1185"/>
            </a:lvl4pPr>
            <a:lvl5pPr marL="2167860" indent="0">
              <a:buNone/>
              <a:defRPr sz="1185"/>
            </a:lvl5pPr>
            <a:lvl6pPr marL="2709824" indent="0">
              <a:buNone/>
              <a:defRPr sz="1185"/>
            </a:lvl6pPr>
            <a:lvl7pPr marL="3251789" indent="0">
              <a:buNone/>
              <a:defRPr sz="1185"/>
            </a:lvl7pPr>
            <a:lvl8pPr marL="3793754" indent="0">
              <a:buNone/>
              <a:defRPr sz="1185"/>
            </a:lvl8pPr>
            <a:lvl9pPr marL="4335719" indent="0">
              <a:buNone/>
              <a:defRPr sz="11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32826"/>
            <a:ext cx="14022170" cy="157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164126"/>
            <a:ext cx="14022170" cy="515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7534924"/>
            <a:ext cx="3657957" cy="432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2037-9758-F94D-B1FA-4875C5A019E9}" type="datetimeFigureOut">
              <a:rPr lang="en-US" smtClean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7534924"/>
            <a:ext cx="5486936" cy="432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7534924"/>
            <a:ext cx="3657957" cy="432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4538-B330-2F4C-A074-1AFD3AB39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3930" rtl="0" eaLnBrk="1" latinLnBrk="0" hangingPunct="1">
        <a:lnSpc>
          <a:spcPct val="90000"/>
        </a:lnSpc>
        <a:spcBef>
          <a:spcPct val="0"/>
        </a:spcBef>
        <a:buNone/>
        <a:defRPr sz="52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982" indent="-270982" algn="l" defTabSz="108393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3319" kern="1200">
          <a:solidFill>
            <a:schemeClr val="tx1"/>
          </a:solidFill>
          <a:latin typeface="+mn-lt"/>
          <a:ea typeface="+mn-ea"/>
          <a:cs typeface="+mn-cs"/>
        </a:defRPr>
      </a:lvl1pPr>
      <a:lvl2pPr marL="812947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2pPr>
      <a:lvl3pPr marL="1354912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3pPr>
      <a:lvl4pPr marL="1896877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4pPr>
      <a:lvl5pPr marL="2438842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5pPr>
      <a:lvl6pPr marL="2980807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6pPr>
      <a:lvl7pPr marL="3522772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7pPr>
      <a:lvl8pPr marL="4064737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8pPr>
      <a:lvl9pPr marL="4606701" indent="-270982" algn="l" defTabSz="1083930" rtl="0" eaLnBrk="1" latinLnBrk="0" hangingPunct="1">
        <a:lnSpc>
          <a:spcPct val="90000"/>
        </a:lnSpc>
        <a:spcBef>
          <a:spcPts val="593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541965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83930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3pPr>
      <a:lvl4pPr marL="1625895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4pPr>
      <a:lvl5pPr marL="2167860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5pPr>
      <a:lvl6pPr marL="2709824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6pPr>
      <a:lvl7pPr marL="3251789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7pPr>
      <a:lvl8pPr marL="3793754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8pPr>
      <a:lvl9pPr marL="4335719" algn="l" defTabSz="1083930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DC4D-5EE6-1E41-B888-EBED463A4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SciDiversity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Day instructions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76DB-D2B8-974C-B0A1-6A4962EE7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4792132"/>
            <a:ext cx="12193191" cy="144055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eLife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Ambassadors in sharing stories of diversity in science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February 21,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2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583E-E8DE-5A48-BCFD-DEA10A60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Step one: Personalise your artwork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AB14-7E93-9E4C-A4D7-D22599D6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09" y="2164126"/>
            <a:ext cx="14022170" cy="5692941"/>
          </a:xfrm>
        </p:spPr>
        <p:txBody>
          <a:bodyPr>
            <a:normAutofit/>
          </a:bodyPr>
          <a:lstStyle/>
          <a:p>
            <a:pPr fontAlgn="base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your template: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slides 8 and 9 contain two optional templates that allow you to share your story: </a:t>
            </a:r>
          </a:p>
          <a:p>
            <a:pPr lvl="1" fontAlgn="base">
              <a:lnSpc>
                <a:spcPct val="16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Solutions/overcoming barriers etc. will be better shared with the “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did we do this?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fontAlgn="base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needs to change?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 lends itself better to raising awareness of unresolved issues</a:t>
            </a:r>
          </a:p>
          <a:p>
            <a:pPr fontAlgn="base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All placeholder text written in Georgia font is to be replaced by your message.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note that for the best effect we’ve constrained the amount of text that can be written on the artwork.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can expand your story, add more context, links to references, and share how you feel about it in the text of your tweet, that will accompany the graphic.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See the next slide for more guidance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3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_WQGd-J7Mf-_LjYuoYhvBM9KI4-1SWG1S7idvixsJRrAut6NCpBqBLycK5FzgfvfPwcYkBS_OMh6n-LpmDBdo1p8ju_6UORxJWRMO251jJPHK2eKrv5-lg9woqyTac6YohQmd8L-">
            <a:extLst>
              <a:ext uri="{FF2B5EF4-FFF2-40B4-BE49-F238E27FC236}">
                <a16:creationId xmlns:a16="http://schemas.microsoft.com/office/drawing/2014/main" id="{06778AED-3841-E54B-9E61-B6CAA3613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02" y="1537230"/>
            <a:ext cx="10304850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790A9-646B-374D-8D24-A19BD8603FE3}"/>
              </a:ext>
            </a:extLst>
          </p:cNvPr>
          <p:cNvSpPr txBox="1"/>
          <p:nvPr/>
        </p:nvSpPr>
        <p:spPr>
          <a:xfrm>
            <a:off x="152510" y="938552"/>
            <a:ext cx="4487224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part serves as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title.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Here you share your solution or concern.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can take up to 2 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1A320-BABD-2841-9982-CE8AE31687DC}"/>
              </a:ext>
            </a:extLst>
          </p:cNvPr>
          <p:cNvSpPr txBox="1"/>
          <p:nvPr/>
        </p:nvSpPr>
        <p:spPr>
          <a:xfrm>
            <a:off x="152510" y="2342806"/>
            <a:ext cx="4487224" cy="17235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Share the key fact.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This is preferably a number that’s easy to remember but could be a statement of any type. It should underpin your story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punchier this is the better.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FB023-FC67-F741-A5B1-62C5F9E90320}"/>
              </a:ext>
            </a:extLst>
          </p:cNvPr>
          <p:cNvSpPr txBox="1"/>
          <p:nvPr/>
        </p:nvSpPr>
        <p:spPr>
          <a:xfrm>
            <a:off x="2556932" y="4206578"/>
            <a:ext cx="208280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editable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B62BD-1481-7C45-9C97-D9E3DE36B17E}"/>
              </a:ext>
            </a:extLst>
          </p:cNvPr>
          <p:cNvSpPr txBox="1"/>
          <p:nvPr/>
        </p:nvSpPr>
        <p:spPr>
          <a:xfrm>
            <a:off x="152510" y="4774465"/>
            <a:ext cx="4487224" cy="1446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section is for you to provide more details on either the success story, or a story of struggle that you’re reporting.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take up to 4 lines for this one.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D8FF3-295A-E244-BCD0-894593465C5E}"/>
              </a:ext>
            </a:extLst>
          </p:cNvPr>
          <p:cNvSpPr txBox="1"/>
          <p:nvPr/>
        </p:nvSpPr>
        <p:spPr>
          <a:xfrm>
            <a:off x="2480789" y="6564645"/>
            <a:ext cx="208280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editable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F54D5E-BDA3-D646-9273-D454B2C259E1}"/>
              </a:ext>
            </a:extLst>
          </p:cNvPr>
          <p:cNvCxnSpPr>
            <a:stCxn id="4" idx="3"/>
          </p:cNvCxnSpPr>
          <p:nvPr/>
        </p:nvCxnSpPr>
        <p:spPr>
          <a:xfrm>
            <a:off x="4639734" y="1400217"/>
            <a:ext cx="626533" cy="46166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04BE24-C98C-2547-B6B3-F4AC5EAA2F41}"/>
              </a:ext>
            </a:extLst>
          </p:cNvPr>
          <p:cNvCxnSpPr>
            <a:cxnSpLocks/>
          </p:cNvCxnSpPr>
          <p:nvPr/>
        </p:nvCxnSpPr>
        <p:spPr>
          <a:xfrm>
            <a:off x="4639734" y="3061941"/>
            <a:ext cx="626533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CC899A-D495-E647-9C10-BE5620D43E19}"/>
              </a:ext>
            </a:extLst>
          </p:cNvPr>
          <p:cNvCxnSpPr>
            <a:cxnSpLocks/>
          </p:cNvCxnSpPr>
          <p:nvPr/>
        </p:nvCxnSpPr>
        <p:spPr>
          <a:xfrm flipV="1">
            <a:off x="4639733" y="4156239"/>
            <a:ext cx="626534" cy="8697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C94C4E-8682-9646-B42E-8A260FA9847F}"/>
              </a:ext>
            </a:extLst>
          </p:cNvPr>
          <p:cNvCxnSpPr>
            <a:cxnSpLocks/>
          </p:cNvCxnSpPr>
          <p:nvPr/>
        </p:nvCxnSpPr>
        <p:spPr>
          <a:xfrm flipV="1">
            <a:off x="4639734" y="4723666"/>
            <a:ext cx="626533" cy="56354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D0C569-3438-954F-B8A2-CE80D6F35AC9}"/>
              </a:ext>
            </a:extLst>
          </p:cNvPr>
          <p:cNvCxnSpPr>
            <a:cxnSpLocks/>
          </p:cNvCxnSpPr>
          <p:nvPr/>
        </p:nvCxnSpPr>
        <p:spPr>
          <a:xfrm flipV="1">
            <a:off x="4563590" y="6170216"/>
            <a:ext cx="702677" cy="57618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4D4760-55FE-FC4E-B3C5-804A05524485}"/>
              </a:ext>
            </a:extLst>
          </p:cNvPr>
          <p:cNvSpPr txBox="1"/>
          <p:nvPr/>
        </p:nvSpPr>
        <p:spPr>
          <a:xfrm>
            <a:off x="13298151" y="569220"/>
            <a:ext cx="208280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editable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DD8034-06EF-974D-A94D-C8042A2CE8B4}"/>
              </a:ext>
            </a:extLst>
          </p:cNvPr>
          <p:cNvCxnSpPr>
            <a:cxnSpLocks/>
          </p:cNvCxnSpPr>
          <p:nvPr/>
        </p:nvCxnSpPr>
        <p:spPr>
          <a:xfrm flipH="1">
            <a:off x="13691286" y="937673"/>
            <a:ext cx="648265" cy="1286543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8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8F5A-71D1-B24C-9EAB-2AFC870F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Save as a JPEG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8546A-2B9F-0547-87D2-6A2E2D56A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Once you’re happy with the content of the graphic, please save (or export) your slide as a JPEG file.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note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dimensions of the artwork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saving - it should be 1024 x 512 pixels. Change to that if yours differ.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 should be an image optimised for use on Twitter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4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189C-B573-AE40-A1F6-478E102B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Tweet it with 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SciDiversity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998F-4AFB-8249-91F5-720D3E9F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 the infographic on Twitter at any point on February 21 and engage in discussion that follows.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remember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include #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SciDiversity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 the text of the tweet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to join the larger conversation.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43C9-4546-8940-8CB8-CF2B03FE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24FC-8607-B04A-88F2-9BDB6670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don’t move around the text fields</a:t>
            </a:r>
          </a:p>
          <a:p>
            <a:pPr fontAlgn="base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don’t change fonts, colours or size of text</a:t>
            </a:r>
          </a:p>
          <a:p>
            <a:pPr fontAlgn="base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don’t exceed the allotted space on the graphic </a:t>
            </a:r>
          </a:p>
          <a:p>
            <a:pPr fontAlgn="base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don’t use as a ppt file on Twitter - always export/save as a jpeg first</a:t>
            </a:r>
          </a:p>
          <a:p>
            <a:pPr fontAlgn="base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Please refrain from using aggressive or abusive language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5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BFD1AF-3A08-2E4F-A78E-A2CFF233B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look forward to seeing your tweet on February 21, 2019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C887E2-2B29-5745-AFE3-4C8C096D9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4269915"/>
            <a:ext cx="12193191" cy="2317151"/>
          </a:xfrm>
        </p:spPr>
        <p:txBody>
          <a:bodyPr>
            <a:normAutofit lnSpcReduction="10000"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any part of the instruction is unclear, please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ambassadors[at]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elifesciences.org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further clarification and support.</a:t>
            </a:r>
          </a:p>
        </p:txBody>
      </p:sp>
    </p:spTree>
    <p:extLst>
      <p:ext uri="{BB962C8B-B14F-4D97-AF65-F5344CB8AC3E}">
        <p14:creationId xmlns:p14="http://schemas.microsoft.com/office/powerpoint/2010/main" val="63997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6841B-558C-F544-8B86-CE4B244938CE}"/>
              </a:ext>
            </a:extLst>
          </p:cNvPr>
          <p:cNvSpPr txBox="1"/>
          <p:nvPr/>
        </p:nvSpPr>
        <p:spPr>
          <a:xfrm>
            <a:off x="347943" y="475596"/>
            <a:ext cx="1027271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Increasing proportion of women in our department abore et dolore magna aliqua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94228-188C-6341-BCF0-4B2EDF8FD86D}"/>
              </a:ext>
            </a:extLst>
          </p:cNvPr>
          <p:cNvSpPr txBox="1"/>
          <p:nvPr/>
        </p:nvSpPr>
        <p:spPr>
          <a:xfrm>
            <a:off x="334496" y="1675925"/>
            <a:ext cx="10272713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From 5% to 6% est ilumque potentis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6242C-C049-C843-8DBC-26CD3597509B}"/>
              </a:ext>
            </a:extLst>
          </p:cNvPr>
          <p:cNvSpPr txBox="1"/>
          <p:nvPr/>
        </p:nvSpPr>
        <p:spPr>
          <a:xfrm>
            <a:off x="321049" y="4558944"/>
            <a:ext cx="1051728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Lorem ipsum dolor sit amet, </a:t>
            </a:r>
            <a:r>
              <a:rPr lang="en-US" sz="3600" b="1" dirty="0" err="1">
                <a:latin typeface="Georgia" panose="02040502050405020303" pitchFamily="18" charset="0"/>
              </a:rPr>
              <a:t>consectetur</a:t>
            </a:r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b="1" dirty="0" err="1">
                <a:latin typeface="Georgia" panose="02040502050405020303" pitchFamily="18" charset="0"/>
              </a:rPr>
              <a:t>adipisicing</a:t>
            </a:r>
            <a:r>
              <a:rPr lang="en-US" sz="3600" b="1" dirty="0">
                <a:latin typeface="Georgia" panose="02040502050405020303" pitchFamily="18" charset="0"/>
              </a:rPr>
              <a:t> elit, sed do eiusmod </a:t>
            </a:r>
            <a:r>
              <a:rPr lang="en-US" sz="3600" b="1" dirty="0" err="1">
                <a:latin typeface="Georgia" panose="02040502050405020303" pitchFamily="18" charset="0"/>
              </a:rPr>
              <a:t>tempor</a:t>
            </a:r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b="1" dirty="0" err="1">
                <a:latin typeface="Georgia" panose="02040502050405020303" pitchFamily="18" charset="0"/>
              </a:rPr>
              <a:t>incididunt</a:t>
            </a:r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b="1" dirty="0" err="1">
                <a:latin typeface="Georgia" panose="02040502050405020303" pitchFamily="18" charset="0"/>
              </a:rPr>
              <a:t>ut</a:t>
            </a:r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b="1" dirty="0" err="1">
                <a:latin typeface="Georgia" panose="02040502050405020303" pitchFamily="18" charset="0"/>
              </a:rPr>
              <a:t>labore</a:t>
            </a:r>
            <a:r>
              <a:rPr lang="en-US" sz="3600" b="1" dirty="0">
                <a:latin typeface="Georgia" panose="02040502050405020303" pitchFamily="18" charset="0"/>
              </a:rPr>
              <a:t> et dolore magna </a:t>
            </a:r>
            <a:r>
              <a:rPr lang="en-US" sz="3600" b="1" dirty="0" err="1">
                <a:latin typeface="Georgia" panose="02040502050405020303" pitchFamily="18" charset="0"/>
              </a:rPr>
              <a:t>aliqua</a:t>
            </a:r>
            <a:r>
              <a:rPr lang="en-US" sz="3600" b="1" dirty="0">
                <a:latin typeface="Georgia" panose="02040502050405020303" pitchFamily="18" charset="0"/>
              </a:rPr>
              <a:t>. .exercitation </a:t>
            </a:r>
            <a:r>
              <a:rPr lang="en-US" sz="3600" b="1" dirty="0" err="1">
                <a:latin typeface="Georgia" panose="02040502050405020303" pitchFamily="18" charset="0"/>
              </a:rPr>
              <a:t>ullamco</a:t>
            </a:r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b="1" dirty="0" err="1">
                <a:latin typeface="Georgia" panose="02040502050405020303" pitchFamily="18" charset="0"/>
              </a:rPr>
              <a:t>laboris</a:t>
            </a:r>
            <a:r>
              <a:rPr lang="en-US" sz="3600" b="1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30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6841B-558C-F544-8B86-CE4B244938CE}"/>
              </a:ext>
            </a:extLst>
          </p:cNvPr>
          <p:cNvSpPr txBox="1"/>
          <p:nvPr/>
        </p:nvSpPr>
        <p:spPr>
          <a:xfrm>
            <a:off x="347943" y="475596"/>
            <a:ext cx="1027271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Increasing proportion of women in our department abore et dolore magna aliqua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94228-188C-6341-BCF0-4B2EDF8FD86D}"/>
              </a:ext>
            </a:extLst>
          </p:cNvPr>
          <p:cNvSpPr txBox="1"/>
          <p:nvPr/>
        </p:nvSpPr>
        <p:spPr>
          <a:xfrm>
            <a:off x="334496" y="1675925"/>
            <a:ext cx="10272713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From 5% to 6% est ilumque potentis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6242C-C049-C843-8DBC-26CD3597509B}"/>
              </a:ext>
            </a:extLst>
          </p:cNvPr>
          <p:cNvSpPr txBox="1"/>
          <p:nvPr/>
        </p:nvSpPr>
        <p:spPr>
          <a:xfrm>
            <a:off x="321049" y="4558944"/>
            <a:ext cx="9756776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Lorem ipsum dolor sit amet, consectetur adipisicing elit, sed do eiusmod tempor incididunt ut labore et dolore magna aliqua. .exercitation ullamco laboris.</a:t>
            </a:r>
          </a:p>
        </p:txBody>
      </p:sp>
    </p:spTree>
    <p:extLst>
      <p:ext uri="{BB962C8B-B14F-4D97-AF65-F5344CB8AC3E}">
        <p14:creationId xmlns:p14="http://schemas.microsoft.com/office/powerpoint/2010/main" val="414752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452</Words>
  <Application>Microsoft Macintosh PowerPoint</Application>
  <PresentationFormat>Custom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#SciDiversity Day instructions</vt:lpstr>
      <vt:lpstr>Step one: Personalise your artwork</vt:lpstr>
      <vt:lpstr>PowerPoint Presentation</vt:lpstr>
      <vt:lpstr>Step 2: Save as a JPEG</vt:lpstr>
      <vt:lpstr>Step 3: Tweet it with #SciDiversity</vt:lpstr>
      <vt:lpstr>Don’ts</vt:lpstr>
      <vt:lpstr>We look forward to seeing your tweet on February 21, 2019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Gould</dc:creator>
  <cp:lastModifiedBy>Microsoft Office User</cp:lastModifiedBy>
  <cp:revision>13</cp:revision>
  <dcterms:created xsi:type="dcterms:W3CDTF">2018-12-11T10:18:02Z</dcterms:created>
  <dcterms:modified xsi:type="dcterms:W3CDTF">2019-01-28T17:01:21Z</dcterms:modified>
</cp:coreProperties>
</file>